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90" r:id="rId1"/>
  </p:sldMasterIdLst>
  <p:notesMasterIdLst>
    <p:notesMasterId r:id="rId39"/>
  </p:notesMasterIdLst>
  <p:handoutMasterIdLst>
    <p:handoutMasterId r:id="rId40"/>
  </p:handoutMasterIdLst>
  <p:sldIdLst>
    <p:sldId id="303" r:id="rId2"/>
    <p:sldId id="305" r:id="rId3"/>
    <p:sldId id="308" r:id="rId4"/>
    <p:sldId id="309" r:id="rId5"/>
    <p:sldId id="304" r:id="rId6"/>
    <p:sldId id="306" r:id="rId7"/>
    <p:sldId id="307" r:id="rId8"/>
    <p:sldId id="314" r:id="rId9"/>
    <p:sldId id="310" r:id="rId10"/>
    <p:sldId id="315" r:id="rId11"/>
    <p:sldId id="312" r:id="rId12"/>
    <p:sldId id="311" r:id="rId13"/>
    <p:sldId id="316" r:id="rId14"/>
    <p:sldId id="317" r:id="rId15"/>
    <p:sldId id="320" r:id="rId16"/>
    <p:sldId id="318" r:id="rId17"/>
    <p:sldId id="319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5" r:id="rId30"/>
    <p:sldId id="333" r:id="rId31"/>
    <p:sldId id="334" r:id="rId32"/>
    <p:sldId id="336" r:id="rId33"/>
    <p:sldId id="337" r:id="rId34"/>
    <p:sldId id="338" r:id="rId35"/>
    <p:sldId id="339" r:id="rId36"/>
    <p:sldId id="340" r:id="rId37"/>
    <p:sldId id="341" r:id="rId38"/>
  </p:sldIdLst>
  <p:sldSz cx="12195175" cy="6858000"/>
  <p:notesSz cx="7104063" cy="10234613"/>
  <p:embeddedFontLst>
    <p:embeddedFont>
      <p:font typeface="Merriweather Light" panose="020B0604020202020204" charset="0"/>
      <p:regular r:id="rId41"/>
      <p:italic r:id="rId42"/>
    </p:embeddedFont>
    <p:embeddedFont>
      <p:font typeface="Merriweather Regular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Open Sans Light" panose="020B0604020202020204" charset="0"/>
      <p:regular r:id="rId51"/>
      <p: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  <p:embeddedFont>
      <p:font typeface="Open Sans" panose="020B0604020202020204" charset="0"/>
      <p:regular r:id="rId57"/>
      <p:bold r:id="rId58"/>
      <p:italic r:id="rId59"/>
      <p:boldItalic r:id="rId60"/>
    </p:embeddedFont>
    <p:embeddedFont>
      <p:font typeface="Arial" panose="020B0604020202020204" pitchFamily="34" charset="0"/>
      <p:regular r:id="rId61"/>
      <p:bold r:id="rId62"/>
      <p:italic r:id="rId63"/>
      <p:boldItalic r:id="rId64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E1192F-992F-415D-B540-C0F900B63030}">
          <p14:sldIdLst>
            <p14:sldId id="303"/>
          </p14:sldIdLst>
        </p14:section>
        <p14:section name="Introduction" id="{8BDF44CF-0574-40E0-9D5A-08F860BED106}">
          <p14:sldIdLst>
            <p14:sldId id="305"/>
            <p14:sldId id="308"/>
            <p14:sldId id="309"/>
            <p14:sldId id="304"/>
            <p14:sldId id="306"/>
          </p14:sldIdLst>
        </p14:section>
        <p14:section name="Naïve AD" id="{6ACAC3F0-8146-4E65-9962-EEF450415C8B}">
          <p14:sldIdLst>
            <p14:sldId id="307"/>
            <p14:sldId id="314"/>
            <p14:sldId id="310"/>
            <p14:sldId id="315"/>
          </p14:sldIdLst>
        </p14:section>
        <p14:section name="Linear Factoring" id="{EAA97EB3-303A-4FEA-B053-F8A8AC8BD274}">
          <p14:sldIdLst>
            <p14:sldId id="312"/>
            <p14:sldId id="311"/>
            <p14:sldId id="316"/>
            <p14:sldId id="317"/>
            <p14:sldId id="320"/>
            <p14:sldId id="318"/>
            <p14:sldId id="319"/>
            <p14:sldId id="322"/>
            <p14:sldId id="323"/>
            <p14:sldId id="324"/>
            <p14:sldId id="325"/>
            <p14:sldId id="326"/>
          </p14:sldIdLst>
        </p14:section>
        <p14:section name="Cayley Transformation" id="{750DD91B-DAEC-49D5-8C3E-D08F2704E14A}">
          <p14:sldIdLst>
            <p14:sldId id="327"/>
            <p14:sldId id="328"/>
            <p14:sldId id="329"/>
            <p14:sldId id="330"/>
          </p14:sldIdLst>
        </p14:section>
        <p14:section name="Scalar Map" id="{E7D53654-F7A7-4C2D-9CB2-C30C2F431F8D}">
          <p14:sldIdLst>
            <p14:sldId id="331"/>
            <p14:sldId id="332"/>
            <p14:sldId id="335"/>
          </p14:sldIdLst>
        </p14:section>
        <p14:section name="Mutable Arrays" id="{97437E57-1451-4973-A34D-94CACFE2B7EF}">
          <p14:sldIdLst>
            <p14:sldId id="333"/>
            <p14:sldId id="334"/>
          </p14:sldIdLst>
        </p14:section>
        <p14:section name="More Optimizations" id="{A0B6C7F7-427C-4CA4-BC7F-4150AFB22CC5}">
          <p14:sldIdLst>
            <p14:sldId id="336"/>
            <p14:sldId id="337"/>
            <p14:sldId id="338"/>
          </p14:sldIdLst>
        </p14:section>
        <p14:section name="Conclusion" id="{2A424DAF-C374-48C3-8ACD-A910654A5325}">
          <p14:sldIdLst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633F2B"/>
    <a:srgbClr val="522980"/>
    <a:srgbClr val="6687C3"/>
    <a:srgbClr val="171D42"/>
    <a:srgbClr val="63A593"/>
    <a:srgbClr val="921E56"/>
    <a:srgbClr val="DD9562"/>
    <a:srgbClr val="D49562"/>
    <a:srgbClr val="D49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 autoAdjust="0"/>
    <p:restoredTop sz="94647"/>
  </p:normalViewPr>
  <p:slideViewPr>
    <p:cSldViewPr snapToGrid="0">
      <p:cViewPr>
        <p:scale>
          <a:sx n="100" d="100"/>
          <a:sy n="100" d="100"/>
        </p:scale>
        <p:origin x="1038" y="540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8426" cy="511731"/>
          </a:xfrm>
          <a:prstGeom prst="rect">
            <a:avLst/>
          </a:prstGeom>
        </p:spPr>
        <p:txBody>
          <a:bodyPr vert="horz" lIns="98193" tIns="49095" rIns="98193" bIns="49095" rtlCol="0"/>
          <a:lstStyle>
            <a:lvl1pPr algn="l">
              <a:defRPr sz="13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5" y="2"/>
            <a:ext cx="3078426" cy="511731"/>
          </a:xfrm>
          <a:prstGeom prst="rect">
            <a:avLst/>
          </a:prstGeom>
        </p:spPr>
        <p:txBody>
          <a:bodyPr vert="horz" lIns="98193" tIns="49095" rIns="98193" bIns="49095" rtlCol="0"/>
          <a:lstStyle>
            <a:lvl1pPr algn="r">
              <a:defRPr sz="13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17/12/2022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721109"/>
            <a:ext cx="3078426" cy="511731"/>
          </a:xfrm>
          <a:prstGeom prst="rect">
            <a:avLst/>
          </a:prstGeom>
        </p:spPr>
        <p:txBody>
          <a:bodyPr vert="horz" lIns="98193" tIns="49095" rIns="98193" bIns="49095" rtlCol="0" anchor="b"/>
          <a:lstStyle>
            <a:lvl1pPr algn="l">
              <a:defRPr sz="13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5" y="9721109"/>
            <a:ext cx="3078426" cy="511731"/>
          </a:xfrm>
          <a:prstGeom prst="rect">
            <a:avLst/>
          </a:prstGeom>
        </p:spPr>
        <p:txBody>
          <a:bodyPr vert="horz" lIns="98193" tIns="49095" rIns="98193" bIns="49095" rtlCol="0" anchor="b"/>
          <a:lstStyle>
            <a:lvl1pPr algn="r">
              <a:defRPr sz="13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8426" cy="511731"/>
          </a:xfrm>
          <a:prstGeom prst="rect">
            <a:avLst/>
          </a:prstGeom>
        </p:spPr>
        <p:txBody>
          <a:bodyPr vert="horz" lIns="98193" tIns="49095" rIns="98193" bIns="49095" rtlCol="0"/>
          <a:lstStyle>
            <a:lvl1pPr algn="l">
              <a:defRPr sz="13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3995" y="2"/>
            <a:ext cx="3078426" cy="511731"/>
          </a:xfrm>
          <a:prstGeom prst="rect">
            <a:avLst/>
          </a:prstGeom>
        </p:spPr>
        <p:txBody>
          <a:bodyPr vert="horz" lIns="98193" tIns="49095" rIns="98193" bIns="49095" rtlCol="0"/>
          <a:lstStyle>
            <a:lvl1pPr algn="r">
              <a:defRPr sz="13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17/12/2022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7837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193" tIns="49095" rIns="98193" bIns="49095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410" y="4861446"/>
            <a:ext cx="5683248" cy="4605577"/>
          </a:xfrm>
          <a:prstGeom prst="rect">
            <a:avLst/>
          </a:prstGeom>
        </p:spPr>
        <p:txBody>
          <a:bodyPr vert="horz" lIns="98193" tIns="49095" rIns="98193" bIns="49095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" y="9721109"/>
            <a:ext cx="3078426" cy="511731"/>
          </a:xfrm>
          <a:prstGeom prst="rect">
            <a:avLst/>
          </a:prstGeom>
        </p:spPr>
        <p:txBody>
          <a:bodyPr vert="horz" lIns="98193" tIns="49095" rIns="98193" bIns="49095" rtlCol="0" anchor="b"/>
          <a:lstStyle>
            <a:lvl1pPr algn="l">
              <a:defRPr sz="13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3995" y="9721109"/>
            <a:ext cx="3078426" cy="511731"/>
          </a:xfrm>
          <a:prstGeom prst="rect">
            <a:avLst/>
          </a:prstGeom>
        </p:spPr>
        <p:txBody>
          <a:bodyPr vert="horz" lIns="98193" tIns="49095" rIns="98193" bIns="49095" rtlCol="0" anchor="b"/>
          <a:lstStyle>
            <a:lvl1pPr algn="r">
              <a:defRPr sz="13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17-12-2022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09E-8307-A94F-B5D6-5384B5398FCA}" type="datetime1">
              <a:rPr lang="nl-NL" smtClean="0"/>
              <a:pPr/>
              <a:t>17-12-2022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Paper by Tom Smeding and </a:t>
            </a:r>
            <a:r>
              <a:rPr lang="en-US" dirty="0" err="1" smtClean="0"/>
              <a:t>Matthijs</a:t>
            </a:r>
            <a:r>
              <a:rPr lang="en-US" dirty="0" smtClean="0"/>
              <a:t> </a:t>
            </a:r>
            <a:r>
              <a:rPr lang="en-US" dirty="0" err="1" smtClean="0"/>
              <a:t>Vákár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Presentation by Simon van Hus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Efficient dual numbers reverse automatic differentiation by well-known  program 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3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-12291" b="-12291"/>
          <a:stretch/>
        </p:blipFill>
        <p:spPr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Naïve Reverse 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Source and Target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Source Code 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API 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Factoring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Duplicate backpropagator calls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226" y="2309657"/>
            <a:ext cx="6525536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1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Factoring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Duplicate backpropagator calls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95" y="2785974"/>
            <a:ext cx="6258798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Factoring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Duplicate backpropagator calls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Factoring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95" y="2785974"/>
            <a:ext cx="6258798" cy="1286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992" y="5417080"/>
            <a:ext cx="2172003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9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Factoring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Duplicate backpropagator calls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</a:t>
            </a:r>
            <a:r>
              <a:rPr lang="en-US" dirty="0" smtClean="0"/>
              <a:t>Factoring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Execution Order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54" y="3009842"/>
            <a:ext cx="361047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6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74" y="2776446"/>
            <a:ext cx="3667637" cy="130510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Factoring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Duplicate backpropagator calls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</a:t>
            </a:r>
            <a:r>
              <a:rPr lang="en-US" dirty="0" smtClean="0"/>
              <a:t>Factoring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Execution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Resolving “Staged c”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279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Factoring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Duplicate backpropagator calls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</a:t>
            </a:r>
            <a:r>
              <a:rPr lang="en-US" dirty="0" smtClean="0"/>
              <a:t>Factoring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Execution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Resolving “Staged c</a:t>
            </a:r>
            <a:r>
              <a:rPr lang="en-US" dirty="0" smtClean="0"/>
              <a:t>”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New Transformation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70" y="371475"/>
            <a:ext cx="6620799" cy="88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3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Factoring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Duplicate backpropagator calls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</a:t>
            </a:r>
            <a:r>
              <a:rPr lang="en-US" dirty="0" smtClean="0"/>
              <a:t>Factoring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Execution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Resolving “Staged c</a:t>
            </a:r>
            <a:r>
              <a:rPr lang="en-US" dirty="0" smtClean="0"/>
              <a:t>”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New Transformation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95" y="-2061213"/>
            <a:ext cx="6620799" cy="88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2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465" y="2271552"/>
            <a:ext cx="3639058" cy="23148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Current Complexity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Primal Pass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Current Complexity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Primal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Reverse Pass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50" y="1985762"/>
            <a:ext cx="1876687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38" b="-50038"/>
          <a:stretch/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Differentiation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Manual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Symbolic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Numeric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Automatic Differentiation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7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Current Complexity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50" y="1985762"/>
            <a:ext cx="1876687" cy="571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121" y="2557342"/>
            <a:ext cx="4067743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994" y="2533525"/>
            <a:ext cx="2114845" cy="4953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29475" y="2114550"/>
            <a:ext cx="1457325" cy="31432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Primal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Reverse Pass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Expensive Monoid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Current Complexity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Primal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Reverse Pass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Expensive Monoid Operations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Map operations in SResolve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353" y="2547817"/>
            <a:ext cx="3979525" cy="13860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829550" y="3019425"/>
            <a:ext cx="1228725" cy="200025"/>
          </a:xfrm>
          <a:prstGeom prst="rect">
            <a:avLst/>
          </a:prstGeom>
          <a:solidFill>
            <a:srgbClr val="FFCD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34376" y="3221771"/>
            <a:ext cx="1047750" cy="216754"/>
          </a:xfrm>
          <a:prstGeom prst="rect">
            <a:avLst/>
          </a:prstGeom>
          <a:solidFill>
            <a:srgbClr val="FFCD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53401" y="3438525"/>
            <a:ext cx="1228725" cy="176333"/>
          </a:xfrm>
          <a:prstGeom prst="rect">
            <a:avLst/>
          </a:prstGeom>
          <a:solidFill>
            <a:srgbClr val="FFCD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Current Complexity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Primal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Reverse Pass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Expensive Monoid Operations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Map operations in SResolve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SCall</a:t>
            </a:r>
            <a:r>
              <a:rPr lang="en-US" dirty="0" smtClean="0"/>
              <a:t> in backpropagators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829550" y="3019425"/>
            <a:ext cx="1228725" cy="200025"/>
          </a:xfrm>
          <a:prstGeom prst="rect">
            <a:avLst/>
          </a:prstGeom>
          <a:solidFill>
            <a:srgbClr val="FFCD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34376" y="3221771"/>
            <a:ext cx="1047750" cy="216754"/>
          </a:xfrm>
          <a:prstGeom prst="rect">
            <a:avLst/>
          </a:prstGeom>
          <a:solidFill>
            <a:srgbClr val="FFCD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53401" y="3438525"/>
            <a:ext cx="1228725" cy="176333"/>
          </a:xfrm>
          <a:prstGeom prst="rect">
            <a:avLst/>
          </a:prstGeom>
          <a:solidFill>
            <a:srgbClr val="FFCD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899" y="2759741"/>
            <a:ext cx="7392432" cy="962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16" y="3981584"/>
            <a:ext cx="6258798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6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Cayley Transformation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Monoid Isomorphism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887" y="2124023"/>
            <a:ext cx="1524213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Cayley Transformation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Monoid Isomorphism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Transforming Staged 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587" y="1146675"/>
            <a:ext cx="1524213" cy="762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691" y="2070600"/>
            <a:ext cx="2534004" cy="7621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504" y="3480239"/>
            <a:ext cx="5020376" cy="666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953" y="2994525"/>
            <a:ext cx="3791479" cy="32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819" y="4302933"/>
            <a:ext cx="5153744" cy="466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005" y="4925575"/>
            <a:ext cx="3029373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9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Cayley Transformation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Monoid Isomorphism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Transforming Staged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New transformation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52" y="685418"/>
            <a:ext cx="6506483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2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Cayley Transformation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Monoid Isomorphism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Transforming Staged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New 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Remaining Problem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831" y="2805026"/>
            <a:ext cx="554432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7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Efficient Gradient Updates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Only collect scalars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88" y="2895600"/>
            <a:ext cx="4202719" cy="3714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3267053"/>
            <a:ext cx="4706442" cy="3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Efficient Gradient Updates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Only collect scalars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Remaining problems: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Expensive Monoid Operations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Map Operations in SResolve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SCall</a:t>
            </a:r>
            <a:r>
              <a:rPr lang="en-US" dirty="0" smtClean="0"/>
              <a:t> in backpropagators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94" y="2705037"/>
            <a:ext cx="4505954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Efficient Gradient Updates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Only collect scalars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Remaining problems: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trike="sngStrike" dirty="0" smtClean="0"/>
              <a:t>Expensive Monoid Operations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Map Operations in SResolve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trike="sngStrike" dirty="0" err="1" smtClean="0"/>
              <a:t>SCall</a:t>
            </a:r>
            <a:r>
              <a:rPr lang="en-US" strike="sngStrike" dirty="0" smtClean="0"/>
              <a:t> in backpropagators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94" y="2705037"/>
            <a:ext cx="4505954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Differentiation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Manual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Symbolic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Numeric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Automatic Differentiation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Forward Mode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886" y="2278127"/>
            <a:ext cx="3552215" cy="230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1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Mutable Arrays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Map operations in SResolve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53" y="2595442"/>
            <a:ext cx="3979525" cy="1386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2450" y="3067050"/>
            <a:ext cx="1228725" cy="200025"/>
          </a:xfrm>
          <a:prstGeom prst="rect">
            <a:avLst/>
          </a:prstGeom>
          <a:solidFill>
            <a:srgbClr val="FFCD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77276" y="3269396"/>
            <a:ext cx="1047750" cy="216754"/>
          </a:xfrm>
          <a:prstGeom prst="rect">
            <a:avLst/>
          </a:prstGeom>
          <a:solidFill>
            <a:srgbClr val="FFCD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96301" y="3486150"/>
            <a:ext cx="1228725" cy="176333"/>
          </a:xfrm>
          <a:prstGeom prst="rect">
            <a:avLst/>
          </a:prstGeom>
          <a:solidFill>
            <a:srgbClr val="FFCD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Mutable Arrays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Map operations in SResolve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Maps to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072" y="2833663"/>
            <a:ext cx="4334480" cy="352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30" y="3186137"/>
            <a:ext cx="4401164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Optimizations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 cotangent collection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23" y="3319448"/>
            <a:ext cx="2800741" cy="219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grayscl/>
          </a:blip>
          <a:srcRect l="18508" b="3466"/>
          <a:stretch/>
        </p:blipFill>
        <p:spPr>
          <a:xfrm>
            <a:off x="5969574" y="2847976"/>
            <a:ext cx="4216838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56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Optimizations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 cotangent collection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Defunctionalization of backpropagators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804" y="2100078"/>
            <a:ext cx="7192379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25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Optimizations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 cotangent collection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Defunctionalization of backpropagators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Taping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804" y="2100078"/>
            <a:ext cx="7192379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61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Dual-Numbers Reverse AD</a:t>
            </a:r>
          </a:p>
          <a:p>
            <a:r>
              <a:rPr lang="en-US" dirty="0" smtClean="0"/>
              <a:t>Linear Factoring</a:t>
            </a:r>
          </a:p>
          <a:p>
            <a:r>
              <a:rPr lang="en-US" dirty="0" smtClean="0"/>
              <a:t>Cayley Transformation</a:t>
            </a:r>
          </a:p>
          <a:p>
            <a:r>
              <a:rPr lang="en-US" dirty="0" smtClean="0"/>
              <a:t>Efficient Gradient Updates</a:t>
            </a:r>
          </a:p>
          <a:p>
            <a:r>
              <a:rPr lang="en-US" dirty="0" smtClean="0"/>
              <a:t>Mutable Arrays</a:t>
            </a:r>
          </a:p>
          <a:p>
            <a:r>
              <a:rPr lang="en-US" dirty="0" smtClean="0"/>
              <a:t>Even more optimizations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09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Dual-Numbers Reverse AD</a:t>
            </a:r>
          </a:p>
          <a:p>
            <a:r>
              <a:rPr lang="en-US" dirty="0" smtClean="0"/>
              <a:t>Linear Factoring</a:t>
            </a:r>
          </a:p>
          <a:p>
            <a:r>
              <a:rPr lang="en-US" dirty="0" smtClean="0"/>
              <a:t>Cayley Transformation</a:t>
            </a:r>
          </a:p>
          <a:p>
            <a:r>
              <a:rPr lang="en-US" dirty="0" smtClean="0"/>
              <a:t>Efficient Gradient Updates</a:t>
            </a:r>
          </a:p>
          <a:p>
            <a:r>
              <a:rPr lang="en-US" dirty="0" smtClean="0"/>
              <a:t>Mutable Arrays</a:t>
            </a:r>
          </a:p>
          <a:p>
            <a:r>
              <a:rPr lang="en-US" dirty="0" smtClean="0"/>
              <a:t>Even more optimizations</a:t>
            </a:r>
          </a:p>
          <a:p>
            <a:r>
              <a:rPr lang="en-US" dirty="0" smtClean="0"/>
              <a:t>Extensions to the source language</a:t>
            </a:r>
          </a:p>
          <a:p>
            <a:r>
              <a:rPr lang="en-US" dirty="0" smtClean="0"/>
              <a:t>Implementation and Performance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493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Presentation by Simon van Hus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1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Differentiation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Manual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Symbolic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Numeric Differentiation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Automatic Differentiation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Forward Mode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Reverse Mode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23" y="2404920"/>
            <a:ext cx="2800741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1" b="-16661"/>
          <a:stretch/>
        </p:blipFill>
        <p:spPr>
          <a:xfrm>
            <a:off x="4272323" y="911475"/>
            <a:ext cx="7667257" cy="5225009"/>
          </a:xfr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Dual Numbers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Forward Mode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Derivatives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323" y="1288907"/>
            <a:ext cx="7667257" cy="4470144"/>
          </a:xfr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Dual Numbers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Forward Mode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Derivatives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Reverse Mode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Adjoints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Naïve Reverse 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Source and Target Languages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89" y="1147445"/>
            <a:ext cx="651600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0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Naïve Reverse 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Source and Target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89" y="1147445"/>
            <a:ext cx="6516009" cy="45631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63" y="4748398"/>
            <a:ext cx="2857899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3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Naïve Reverse 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Source and Target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Source Code Transformation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89" y="1428472"/>
            <a:ext cx="651600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3559</TotalTime>
  <Words>396</Words>
  <Application>Microsoft Office PowerPoint</Application>
  <PresentationFormat>Custom</PresentationFormat>
  <Paragraphs>154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Merriweather Light</vt:lpstr>
      <vt:lpstr>Merriweather Regular</vt:lpstr>
      <vt:lpstr>Calibri</vt:lpstr>
      <vt:lpstr>Open Sans Light</vt:lpstr>
      <vt:lpstr>Verdana</vt:lpstr>
      <vt:lpstr>Open Sans</vt:lpstr>
      <vt:lpstr>Courier New</vt:lpstr>
      <vt:lpstr>Arial</vt:lpstr>
      <vt:lpstr>Utrecht University</vt:lpstr>
      <vt:lpstr>Efficient dual numbers reverse automatic differentiation by well-known  program transformations</vt:lpstr>
      <vt:lpstr>Automatic Differentiation</vt:lpstr>
      <vt:lpstr>Automatic Differentiation</vt:lpstr>
      <vt:lpstr>Automatic Differentiation</vt:lpstr>
      <vt:lpstr>Dual Numbers</vt:lpstr>
      <vt:lpstr>Dual Numbers</vt:lpstr>
      <vt:lpstr>Naïve Reverse AD</vt:lpstr>
      <vt:lpstr>Naïve Reverse AD</vt:lpstr>
      <vt:lpstr>Naïve Reverse AD</vt:lpstr>
      <vt:lpstr>Naïve Reverse AD</vt:lpstr>
      <vt:lpstr>Linear Factoring</vt:lpstr>
      <vt:lpstr>Linear Factoring</vt:lpstr>
      <vt:lpstr>Linear Factoring</vt:lpstr>
      <vt:lpstr>Linear Factoring</vt:lpstr>
      <vt:lpstr>Linear Factoring</vt:lpstr>
      <vt:lpstr>Linear Factoring</vt:lpstr>
      <vt:lpstr>Linear Factoring</vt:lpstr>
      <vt:lpstr>Current Complexity</vt:lpstr>
      <vt:lpstr>Current Complexity</vt:lpstr>
      <vt:lpstr>Current Complexity</vt:lpstr>
      <vt:lpstr>Current Complexity</vt:lpstr>
      <vt:lpstr>Current Complexity</vt:lpstr>
      <vt:lpstr>Cayley Transformation</vt:lpstr>
      <vt:lpstr>Cayley Transformation</vt:lpstr>
      <vt:lpstr>Cayley Transformation</vt:lpstr>
      <vt:lpstr>Cayley Transformation</vt:lpstr>
      <vt:lpstr>Efficient Gradient Updates</vt:lpstr>
      <vt:lpstr>Efficient Gradient Updates</vt:lpstr>
      <vt:lpstr>Efficient Gradient Updates</vt:lpstr>
      <vt:lpstr>Mutable Arrays</vt:lpstr>
      <vt:lpstr>Mutable Arrays</vt:lpstr>
      <vt:lpstr>More Optimizations</vt:lpstr>
      <vt:lpstr>More Optimizations</vt:lpstr>
      <vt:lpstr>More Optimizations</vt:lpstr>
      <vt:lpstr>Summary</vt:lpstr>
      <vt:lpstr>Summary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Leufkens, E.L.W. (Erwin)</dc:creator>
  <cp:keywords/>
  <dc:description/>
  <cp:lastModifiedBy>Simon van Hus</cp:lastModifiedBy>
  <cp:revision>41</cp:revision>
  <cp:lastPrinted>2022-12-18T20:00:50Z</cp:lastPrinted>
  <dcterms:created xsi:type="dcterms:W3CDTF">2021-08-23T12:57:57Z</dcterms:created>
  <dcterms:modified xsi:type="dcterms:W3CDTF">2022-12-18T20:12:13Z</dcterms:modified>
  <cp:category/>
</cp:coreProperties>
</file>